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6858000" cy="9144000"/>
  <p:embeddedFontLst>
    <p:embeddedFont>
      <p:font typeface="Short Stack"/>
      <p:regular r:id="rId63"/>
    </p:embeddedFont>
    <p:embeddedFont>
      <p:font typeface="Arial Black"/>
      <p:regular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ArialBlack-regular.fntdata"/><Relationship Id="rId63" Type="http://schemas.openxmlformats.org/officeDocument/2006/relationships/font" Target="fonts/ShortStack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https://trends.google.com/trends/explore?date=all&amp;q=%2Fm%2F0ndhxqz,%2Fm%2F0fdjtq,Cloud%20Computing</a:t>
            </a:r>
            <a:endParaRPr/>
          </a:p>
        </p:txBody>
      </p:sp>
      <p:sp>
        <p:nvSpPr>
          <p:cNvPr id="213" name="Google Shape;21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https://trends.google.com/trends/explore?date=all&amp;q=AWS,Azure,Google%20Cloud,IBM%20Cloud,Cloud%20Computing</a:t>
            </a:r>
            <a:endParaRPr/>
          </a:p>
        </p:txBody>
      </p:sp>
      <p:sp>
        <p:nvSpPr>
          <p:cNvPr id="228" name="Google Shape;22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https://trends.google.com/trends/explore?date=all&amp;q=Business%20Intelligence,Big%20Data,Cloud%20Computing,Hadoop</a:t>
            </a:r>
            <a:endParaRPr/>
          </a:p>
        </p:txBody>
      </p:sp>
      <p:sp>
        <p:nvSpPr>
          <p:cNvPr id="239" name="Google Shape;23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https://trends.google.com/trends/explore?date=all&amp;q=IoT,Big%20Data,Cloud%20Computing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https://trends.google.com/trends/explore?date=all&amp;geo=BR&amp;q=Universidade,Prova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https://trends.google.com/trends/explore?date=all&amp;geo=BR&amp;q=Rio%20de%20Janeiro,Fortaleza,Recife,Reveillon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https://trends.google.com/trends/explore?date=all&amp;geo=BR&amp;q=Estresse,F%C3%A9rias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https://datastudio.google.com/u/0/reporting/1KdAXcyb-l5X6FR9Vigu8-ExNirb5pNoB/page/MZES</a:t>
            </a:r>
            <a:endParaRPr/>
          </a:p>
        </p:txBody>
      </p:sp>
      <p:sp>
        <p:nvSpPr>
          <p:cNvPr id="423" name="Google Shape;423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https://trends.google.com/trends/explore?date=all&amp;q=Rio%20de%20Janeiro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https://trends.google.com/trends/explore?date=all&amp;q=Rio%20de%20Janeiro,Reveillon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https://trends.google.com/trends/explore?date=2018-08-01%202018-10-07&amp;geo=BR&amp;q=Ciro,Haddad,Marina%20Silva,Alckmin,Bolsonaro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457200" y="6413478"/>
            <a:ext cx="1034191" cy="246221"/>
            <a:chOff x="3801307" y="6440904"/>
            <a:chExt cx="1034191" cy="246221"/>
          </a:xfrm>
        </p:grpSpPr>
        <p:pic>
          <p:nvPicPr>
            <p:cNvPr id="29" name="Google Shape;29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01307" y="6497926"/>
              <a:ext cx="154849" cy="154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4"/>
            <p:cNvSpPr txBox="1"/>
            <p:nvPr/>
          </p:nvSpPr>
          <p:spPr>
            <a:xfrm>
              <a:off x="3893329" y="6440904"/>
              <a:ext cx="942169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1000">
                  <a:solidFill>
                    <a:srgbClr val="7F7F7F"/>
                  </a:solidFill>
                  <a:latin typeface="Avenir"/>
                  <a:ea typeface="Avenir"/>
                  <a:cs typeface="Avenir"/>
                  <a:sym typeface="Avenir"/>
                </a:rPr>
                <a:t>carlosemello</a:t>
              </a:r>
              <a:endParaRPr b="0" sz="11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22" Type="http://schemas.openxmlformats.org/officeDocument/2006/relationships/image" Target="../media/image31.png"/><Relationship Id="rId21" Type="http://schemas.openxmlformats.org/officeDocument/2006/relationships/image" Target="../media/image28.png"/><Relationship Id="rId24" Type="http://schemas.openxmlformats.org/officeDocument/2006/relationships/image" Target="../media/image39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26" Type="http://schemas.openxmlformats.org/officeDocument/2006/relationships/image" Target="../media/image32.png"/><Relationship Id="rId25" Type="http://schemas.openxmlformats.org/officeDocument/2006/relationships/image" Target="../media/image29.png"/><Relationship Id="rId28" Type="http://schemas.openxmlformats.org/officeDocument/2006/relationships/image" Target="../media/image34.png"/><Relationship Id="rId27" Type="http://schemas.openxmlformats.org/officeDocument/2006/relationships/image" Target="../media/image35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29" Type="http://schemas.openxmlformats.org/officeDocument/2006/relationships/image" Target="../media/image30.png"/><Relationship Id="rId7" Type="http://schemas.openxmlformats.org/officeDocument/2006/relationships/image" Target="../media/image14.png"/><Relationship Id="rId8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24.png"/><Relationship Id="rId13" Type="http://schemas.openxmlformats.org/officeDocument/2006/relationships/image" Target="../media/image19.png"/><Relationship Id="rId12" Type="http://schemas.openxmlformats.org/officeDocument/2006/relationships/image" Target="../media/image22.png"/><Relationship Id="rId15" Type="http://schemas.openxmlformats.org/officeDocument/2006/relationships/image" Target="../media/image23.png"/><Relationship Id="rId14" Type="http://schemas.openxmlformats.org/officeDocument/2006/relationships/image" Target="../media/image26.png"/><Relationship Id="rId17" Type="http://schemas.openxmlformats.org/officeDocument/2006/relationships/image" Target="../media/image18.png"/><Relationship Id="rId16" Type="http://schemas.openxmlformats.org/officeDocument/2006/relationships/image" Target="../media/image16.png"/><Relationship Id="rId19" Type="http://schemas.openxmlformats.org/officeDocument/2006/relationships/image" Target="../media/image21.png"/><Relationship Id="rId1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1.png"/><Relationship Id="rId8" Type="http://schemas.openxmlformats.org/officeDocument/2006/relationships/image" Target="../media/image38.png"/><Relationship Id="rId10" Type="http://schemas.openxmlformats.org/officeDocument/2006/relationships/image" Target="../media/image5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22" Type="http://schemas.openxmlformats.org/officeDocument/2006/relationships/image" Target="../media/image31.png"/><Relationship Id="rId21" Type="http://schemas.openxmlformats.org/officeDocument/2006/relationships/image" Target="../media/image28.png"/><Relationship Id="rId24" Type="http://schemas.openxmlformats.org/officeDocument/2006/relationships/image" Target="../media/image39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26" Type="http://schemas.openxmlformats.org/officeDocument/2006/relationships/image" Target="../media/image32.png"/><Relationship Id="rId25" Type="http://schemas.openxmlformats.org/officeDocument/2006/relationships/image" Target="../media/image29.png"/><Relationship Id="rId28" Type="http://schemas.openxmlformats.org/officeDocument/2006/relationships/image" Target="../media/image34.png"/><Relationship Id="rId27" Type="http://schemas.openxmlformats.org/officeDocument/2006/relationships/image" Target="../media/image35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29" Type="http://schemas.openxmlformats.org/officeDocument/2006/relationships/image" Target="../media/image30.png"/><Relationship Id="rId7" Type="http://schemas.openxmlformats.org/officeDocument/2006/relationships/image" Target="../media/image14.png"/><Relationship Id="rId8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24.png"/><Relationship Id="rId13" Type="http://schemas.openxmlformats.org/officeDocument/2006/relationships/image" Target="../media/image19.png"/><Relationship Id="rId12" Type="http://schemas.openxmlformats.org/officeDocument/2006/relationships/image" Target="../media/image22.png"/><Relationship Id="rId15" Type="http://schemas.openxmlformats.org/officeDocument/2006/relationships/image" Target="../media/image23.png"/><Relationship Id="rId14" Type="http://schemas.openxmlformats.org/officeDocument/2006/relationships/image" Target="../media/image26.png"/><Relationship Id="rId17" Type="http://schemas.openxmlformats.org/officeDocument/2006/relationships/image" Target="../media/image18.png"/><Relationship Id="rId16" Type="http://schemas.openxmlformats.org/officeDocument/2006/relationships/image" Target="../media/image16.png"/><Relationship Id="rId19" Type="http://schemas.openxmlformats.org/officeDocument/2006/relationships/image" Target="../media/image21.png"/><Relationship Id="rId18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Relationship Id="rId9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png"/><Relationship Id="rId4" Type="http://schemas.openxmlformats.org/officeDocument/2006/relationships/image" Target="../media/image65.gif"/><Relationship Id="rId5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79.png"/><Relationship Id="rId6" Type="http://schemas.openxmlformats.org/officeDocument/2006/relationships/image" Target="../media/image74.png"/><Relationship Id="rId7" Type="http://schemas.openxmlformats.org/officeDocument/2006/relationships/image" Target="../media/image7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.jpg"/><Relationship Id="rId4" Type="http://schemas.openxmlformats.org/officeDocument/2006/relationships/image" Target="../media/image8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8.png"/><Relationship Id="rId4" Type="http://schemas.openxmlformats.org/officeDocument/2006/relationships/image" Target="../media/image83.png"/><Relationship Id="rId5" Type="http://schemas.openxmlformats.org/officeDocument/2006/relationships/image" Target="../media/image104.png"/><Relationship Id="rId6" Type="http://schemas.openxmlformats.org/officeDocument/2006/relationships/image" Target="../media/image8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Relationship Id="rId4" Type="http://schemas.openxmlformats.org/officeDocument/2006/relationships/image" Target="../media/image96.png"/><Relationship Id="rId5" Type="http://schemas.openxmlformats.org/officeDocument/2006/relationships/image" Target="../media/image93.png"/><Relationship Id="rId6" Type="http://schemas.openxmlformats.org/officeDocument/2006/relationships/image" Target="../media/image8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64273" y="243175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TAAED – 2020.1</a:t>
            </a:r>
            <a:br>
              <a:rPr lang="pt-BR"/>
            </a:br>
            <a:r>
              <a:rPr lang="pt-BR"/>
              <a:t>Introdução à análise de dados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grpSp>
        <p:nvGrpSpPr>
          <p:cNvPr id="162" name="Google Shape;162;p22"/>
          <p:cNvGrpSpPr/>
          <p:nvPr/>
        </p:nvGrpSpPr>
        <p:grpSpPr>
          <a:xfrm>
            <a:off x="2261619" y="2410783"/>
            <a:ext cx="4620760" cy="1758716"/>
            <a:chOff x="2228136" y="2233887"/>
            <a:chExt cx="4620760" cy="1758716"/>
          </a:xfrm>
        </p:grpSpPr>
        <p:sp>
          <p:nvSpPr>
            <p:cNvPr id="163" name="Google Shape;163;p22"/>
            <p:cNvSpPr txBox="1"/>
            <p:nvPr/>
          </p:nvSpPr>
          <p:spPr>
            <a:xfrm>
              <a:off x="3426174" y="2233887"/>
              <a:ext cx="212780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Estatística</a:t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2228136" y="3407827"/>
              <a:ext cx="1869021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Descritiva</a:t>
              </a:r>
              <a:endParaRPr b="1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2"/>
            <p:cNvSpPr txBox="1"/>
            <p:nvPr/>
          </p:nvSpPr>
          <p:spPr>
            <a:xfrm>
              <a:off x="4950419" y="3404402"/>
              <a:ext cx="1898477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Inferência</a:t>
              </a:r>
              <a:endParaRPr b="1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22"/>
            <p:cNvCxnSpPr/>
            <p:nvPr/>
          </p:nvCxnSpPr>
          <p:spPr>
            <a:xfrm flipH="1">
              <a:off x="3515820" y="2880218"/>
              <a:ext cx="403411" cy="524184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167" name="Google Shape;167;p22"/>
            <p:cNvCxnSpPr/>
            <p:nvPr/>
          </p:nvCxnSpPr>
          <p:spPr>
            <a:xfrm>
              <a:off x="5152125" y="2883643"/>
              <a:ext cx="365812" cy="635186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8090" y="2311900"/>
            <a:ext cx="3555723" cy="37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1292903" y="2100778"/>
            <a:ext cx="1742677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90"/>
                </a:solidFill>
                <a:latin typeface="Short Stack"/>
                <a:ea typeface="Short Stack"/>
                <a:cs typeface="Short Stack"/>
                <a:sym typeface="Short Stack"/>
              </a:rPr>
              <a:t>Internet</a:t>
            </a:r>
            <a:endParaRPr sz="3200">
              <a:solidFill>
                <a:srgbClr val="00009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457200" y="5169057"/>
            <a:ext cx="257838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90"/>
                </a:solidFill>
                <a:latin typeface="Short Stack"/>
                <a:ea typeface="Short Stack"/>
                <a:cs typeface="Short Stack"/>
                <a:sym typeface="Short Stack"/>
              </a:rPr>
              <a:t>Smartphones</a:t>
            </a:r>
            <a:endParaRPr sz="2400">
              <a:solidFill>
                <a:srgbClr val="00009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6291909" y="2663753"/>
            <a:ext cx="262461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90"/>
                </a:solidFill>
                <a:latin typeface="Short Stack"/>
                <a:ea typeface="Short Stack"/>
                <a:cs typeface="Short Stack"/>
                <a:sym typeface="Short Stack"/>
              </a:rPr>
              <a:t>Redes sociais</a:t>
            </a:r>
            <a:endParaRPr sz="3200">
              <a:solidFill>
                <a:srgbClr val="00009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111154" y="5753833"/>
            <a:ext cx="3805374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00090"/>
                </a:solidFill>
                <a:latin typeface="Short Stack"/>
                <a:ea typeface="Short Stack"/>
                <a:cs typeface="Short Stack"/>
                <a:sym typeface="Short Stack"/>
              </a:rPr>
              <a:t>Internet das Coisas</a:t>
            </a:r>
            <a:endParaRPr sz="2400">
              <a:solidFill>
                <a:srgbClr val="000090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345" y="3353626"/>
            <a:ext cx="1079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0135" y="3893926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9885" y="2416196"/>
            <a:ext cx="10795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7840" y="2321792"/>
            <a:ext cx="1079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4790" y="2937024"/>
            <a:ext cx="10414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6150" y="4249526"/>
            <a:ext cx="1219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3248" y="4725892"/>
            <a:ext cx="1296552" cy="30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39885" y="3060700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59041" y="4620886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14860" y="1801803"/>
            <a:ext cx="1585275" cy="22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54708" y="2321792"/>
            <a:ext cx="1552021" cy="36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2700" y="3893926"/>
            <a:ext cx="1098840" cy="7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47996" y="5733751"/>
            <a:ext cx="1092195" cy="58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97954" y="5272174"/>
            <a:ext cx="1655891" cy="3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2700" y="1579303"/>
            <a:ext cx="1192076" cy="4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88583" y="5357506"/>
            <a:ext cx="1288556" cy="9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4621" y="2898796"/>
            <a:ext cx="1519138" cy="86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53845" y="2259816"/>
            <a:ext cx="1277960" cy="127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" y="5357506"/>
            <a:ext cx="1071481" cy="107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529195" y="6182727"/>
            <a:ext cx="2933700" cy="49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609782" y="3919736"/>
            <a:ext cx="1073296" cy="56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437467" y="1662592"/>
            <a:ext cx="1498600" cy="72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95829" y="3616832"/>
            <a:ext cx="902125" cy="60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651423" y="1493285"/>
            <a:ext cx="584866" cy="58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59237" y="6083467"/>
            <a:ext cx="1538396" cy="57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972911" y="3724514"/>
            <a:ext cx="789770" cy="78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015466" y="4795417"/>
            <a:ext cx="1868226" cy="43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Cenário – 1ª onda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Ferramentas de computação em nuvem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Escalabilidade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Distribuição (MapReduce)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Paralelismo (GPU)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Data storage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8201" y="4185927"/>
            <a:ext cx="3287726" cy="158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4010" y="4251736"/>
            <a:ext cx="2646684" cy="13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9945" y="5962121"/>
            <a:ext cx="1028172" cy="68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4906" y="5726447"/>
            <a:ext cx="1729572" cy="86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4521" y="5634361"/>
            <a:ext cx="1283743" cy="83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54478" y="2117392"/>
            <a:ext cx="990005" cy="49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6783" y="3043022"/>
            <a:ext cx="1692975" cy="42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200" y="4877173"/>
            <a:ext cx="839825" cy="75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Cenário – 1ª onda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Serviços de computação em nuvem</a:t>
            </a:r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504" y="2658484"/>
            <a:ext cx="2751761" cy="121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3250" y="4792843"/>
            <a:ext cx="2684007" cy="77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5652" y="4782318"/>
            <a:ext cx="2019440" cy="134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341" y="3402545"/>
            <a:ext cx="4099488" cy="63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Cenário – 2ª onda</a:t>
            </a:r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4504" y="2180389"/>
            <a:ext cx="6799496" cy="467761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pt-BR"/>
              <a:t>Big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Volume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Variedade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Velocidade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b="1" lang="pt-BR">
                <a:solidFill>
                  <a:srgbClr val="FF0000"/>
                </a:solidFill>
              </a:rPr>
              <a:t>Veracidade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Char char="–"/>
            </a:pPr>
            <a:r>
              <a:rPr b="1" lang="pt-BR">
                <a:solidFill>
                  <a:srgbClr val="FF0000"/>
                </a:solidFill>
              </a:rPr>
              <a:t>Valor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data overwhelming" id="248" name="Google Shape;2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228" y="1383705"/>
            <a:ext cx="6988054" cy="399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Cenário – 3ª onda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Internet das Coisas (IoT)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Dispositivos e sensores conectados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Dados trafegando na Internet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Intensa coleta de dados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0050" y="3190903"/>
            <a:ext cx="4153950" cy="366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Indústria 4.0</a:t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30361"/>
            <a:ext cx="8350998" cy="504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Indústria 4.0</a:t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817077" y="1417638"/>
            <a:ext cx="540163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mundo através dos sensores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79770"/>
            <a:ext cx="8451421" cy="418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685800" y="243430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pt-BR" sz="4000">
                <a:latin typeface="Arial"/>
                <a:ea typeface="Arial"/>
                <a:cs typeface="Arial"/>
                <a:sym typeface="Arial"/>
              </a:rPr>
              <a:t>Carlos E. Mello, PhD</a:t>
            </a:r>
            <a:br>
              <a:rPr lang="pt-BR" sz="4000">
                <a:latin typeface="Arial"/>
                <a:ea typeface="Arial"/>
                <a:cs typeface="Arial"/>
                <a:sym typeface="Arial"/>
              </a:rPr>
            </a:b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4"/>
          <p:cNvGrpSpPr/>
          <p:nvPr/>
        </p:nvGrpSpPr>
        <p:grpSpPr>
          <a:xfrm>
            <a:off x="2771153" y="3396362"/>
            <a:ext cx="3623202" cy="711526"/>
            <a:chOff x="2453638" y="3104544"/>
            <a:chExt cx="3623202" cy="711526"/>
          </a:xfrm>
        </p:grpSpPr>
        <p:pic>
          <p:nvPicPr>
            <p:cNvPr id="93" name="Google Shape;9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53638" y="3104544"/>
              <a:ext cx="711526" cy="711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4"/>
            <p:cNvSpPr txBox="1"/>
            <p:nvPr/>
          </p:nvSpPr>
          <p:spPr>
            <a:xfrm>
              <a:off x="3165164" y="3116816"/>
              <a:ext cx="29116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3600" u="none" cap="none" strike="noStrike">
                  <a:solidFill>
                    <a:srgbClr val="7F7F7F"/>
                  </a:solidFill>
                  <a:latin typeface="Avenir"/>
                  <a:ea typeface="Avenir"/>
                  <a:cs typeface="Avenir"/>
                  <a:sym typeface="Avenir"/>
                </a:rPr>
                <a:t>carlosemello</a:t>
              </a:r>
              <a:endParaRPr b="0" sz="44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Indústria 4.0</a:t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817078" y="1417638"/>
            <a:ext cx="745383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Indústria 4.0: </a:t>
            </a: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buscando mais eficiência através de mais sensores, mais dados e mais automação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1525" y="3287583"/>
            <a:ext cx="5480098" cy="337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Indústria 4.0</a:t>
            </a:r>
            <a:endParaRPr/>
          </a:p>
        </p:txBody>
      </p:sp>
      <p:sp>
        <p:nvSpPr>
          <p:cNvPr id="283" name="Google Shape;283;p33"/>
          <p:cNvSpPr txBox="1"/>
          <p:nvPr/>
        </p:nvSpPr>
        <p:spPr>
          <a:xfrm>
            <a:off x="250844" y="1681662"/>
            <a:ext cx="8435956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Coletando sempre mais dados: saúde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622" y="2530462"/>
            <a:ext cx="2589276" cy="244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1671" y="4240924"/>
            <a:ext cx="5140068" cy="208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como ativos</a:t>
            </a:r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4345" y="3353626"/>
            <a:ext cx="10795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0135" y="3893926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9885" y="2416196"/>
            <a:ext cx="10795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7840" y="2321792"/>
            <a:ext cx="10795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24790" y="2937024"/>
            <a:ext cx="10414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86150" y="4249526"/>
            <a:ext cx="1219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3248" y="4725892"/>
            <a:ext cx="1296552" cy="30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39885" y="3060700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59041" y="4620886"/>
            <a:ext cx="1079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14860" y="1801803"/>
            <a:ext cx="1585275" cy="22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54708" y="2321792"/>
            <a:ext cx="1552021" cy="36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2700" y="3893926"/>
            <a:ext cx="1098840" cy="7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47996" y="5733751"/>
            <a:ext cx="1092195" cy="58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97954" y="5272174"/>
            <a:ext cx="1655891" cy="329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2700" y="1579303"/>
            <a:ext cx="1192076" cy="4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88583" y="5357506"/>
            <a:ext cx="1288556" cy="9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4621" y="2898796"/>
            <a:ext cx="1519138" cy="86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53845" y="2259816"/>
            <a:ext cx="1277960" cy="127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" y="5357506"/>
            <a:ext cx="1071481" cy="107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529195" y="6182727"/>
            <a:ext cx="2933700" cy="49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609782" y="3919736"/>
            <a:ext cx="1073296" cy="56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437467" y="1662592"/>
            <a:ext cx="1498600" cy="72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95829" y="3616832"/>
            <a:ext cx="902125" cy="60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651423" y="1493285"/>
            <a:ext cx="584866" cy="58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59237" y="6083467"/>
            <a:ext cx="1538396" cy="57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972911" y="3724514"/>
            <a:ext cx="789770" cy="78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015466" y="4795417"/>
            <a:ext cx="1868226" cy="43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como ativos</a:t>
            </a:r>
            <a:endParaRPr/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457200" y="208105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Grande empresas: gigantes da indústria de informática e de outros setores investindo pesado em Ciência de Dados.</a:t>
            </a:r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717920"/>
            <a:ext cx="2901309" cy="163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4233" y="3438496"/>
            <a:ext cx="2183321" cy="87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42" y="5146880"/>
            <a:ext cx="3174710" cy="11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330" y="4748488"/>
            <a:ext cx="1917619" cy="191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83346" y="4879234"/>
            <a:ext cx="1784208" cy="178420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/>
        </p:nvSpPr>
        <p:spPr>
          <a:xfrm>
            <a:off x="377771" y="1059359"/>
            <a:ext cx="18449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Indústria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como ativos</a:t>
            </a:r>
            <a:endParaRPr/>
          </a:p>
        </p:txBody>
      </p:sp>
      <p:sp>
        <p:nvSpPr>
          <p:cNvPr id="335" name="Google Shape;335;p36"/>
          <p:cNvSpPr txBox="1"/>
          <p:nvPr>
            <p:ph idx="1" type="body"/>
          </p:nvPr>
        </p:nvSpPr>
        <p:spPr>
          <a:xfrm>
            <a:off x="457200" y="184457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Grande investimento em TI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Foco em controle e auditoria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Combate a crimes na redes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Desenvolvimento urbano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Aumento da Transparência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Participação dos cidadãos</a:t>
            </a:r>
            <a:endParaRPr/>
          </a:p>
        </p:txBody>
      </p:sp>
      <p:pic>
        <p:nvPicPr>
          <p:cNvPr id="336" name="Google Shape;3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404" y="1519882"/>
            <a:ext cx="1444508" cy="121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2340" y="5368812"/>
            <a:ext cx="1407733" cy="120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6"/>
          <p:cNvPicPr preferRelativeResize="0"/>
          <p:nvPr/>
        </p:nvPicPr>
        <p:blipFill rotWithShape="1">
          <a:blip r:embed="rId5">
            <a:alphaModFix/>
          </a:blip>
          <a:srcRect b="8707" l="28033" r="26757" t="8967"/>
          <a:stretch/>
        </p:blipFill>
        <p:spPr>
          <a:xfrm>
            <a:off x="5434165" y="5051746"/>
            <a:ext cx="1028477" cy="141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1266" y="3394481"/>
            <a:ext cx="2443291" cy="1221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6742" y="5450072"/>
            <a:ext cx="1087945" cy="134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 rotWithShape="1">
          <a:blip r:embed="rId8">
            <a:alphaModFix/>
          </a:blip>
          <a:srcRect b="0" l="15386" r="15627" t="0"/>
          <a:stretch/>
        </p:blipFill>
        <p:spPr>
          <a:xfrm>
            <a:off x="7502340" y="1519882"/>
            <a:ext cx="1553938" cy="159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19998" y="5551901"/>
            <a:ext cx="1561442" cy="11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377771" y="1059359"/>
            <a:ext cx="17971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Governo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como ativos</a:t>
            </a:r>
            <a:endParaRPr/>
          </a:p>
        </p:txBody>
      </p:sp>
      <p:pic>
        <p:nvPicPr>
          <p:cNvPr id="349" name="Google Shape;3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227" y="1705690"/>
            <a:ext cx="3219105" cy="196896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/>
          <p:nvPr/>
        </p:nvSpPr>
        <p:spPr>
          <a:xfrm>
            <a:off x="231227" y="3674657"/>
            <a:ext cx="32191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CERN, boa parte da pesquisa realizada envolve Big Data!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377771" y="1059359"/>
            <a:ext cx="15311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Ciência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outbreak flu trends" id="352" name="Google Shape;35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788" y="1252587"/>
            <a:ext cx="3571247" cy="2678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353" name="Google Shape;35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6620" y="3769402"/>
            <a:ext cx="3302877" cy="30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7"/>
          <p:cNvSpPr txBox="1"/>
          <p:nvPr/>
        </p:nvSpPr>
        <p:spPr>
          <a:xfrm>
            <a:off x="5967795" y="5117803"/>
            <a:ext cx="29003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 da dinâmica cultural entre países.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4281908" y="1375514"/>
            <a:ext cx="1275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Previsão e controle de epidemias.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data overwhelming" id="360" name="Google Shape;3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755" y="1341987"/>
            <a:ext cx="6422195" cy="45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Introdução</a:t>
            </a:r>
            <a:endParaRPr/>
          </a:p>
        </p:txBody>
      </p:sp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774" y="2662473"/>
            <a:ext cx="4258450" cy="3245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 txBox="1"/>
          <p:nvPr/>
        </p:nvSpPr>
        <p:spPr>
          <a:xfrm>
            <a:off x="1837019" y="1863149"/>
            <a:ext cx="54699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fazer com tantos dados?!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13759"/>
            <a:ext cx="9144000" cy="52852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40"/>
          <p:cNvGrpSpPr/>
          <p:nvPr/>
        </p:nvGrpSpPr>
        <p:grpSpPr>
          <a:xfrm>
            <a:off x="458232" y="194099"/>
            <a:ext cx="8404599" cy="6005393"/>
            <a:chOff x="458232" y="194099"/>
            <a:chExt cx="8404599" cy="6005393"/>
          </a:xfrm>
        </p:grpSpPr>
        <p:sp>
          <p:nvSpPr>
            <p:cNvPr id="374" name="Google Shape;374;p40"/>
            <p:cNvSpPr/>
            <p:nvPr/>
          </p:nvSpPr>
          <p:spPr>
            <a:xfrm rot="-1915430">
              <a:off x="458230" y="2511784"/>
              <a:ext cx="8404600" cy="152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5715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0"/>
            <p:cNvSpPr txBox="1"/>
            <p:nvPr/>
          </p:nvSpPr>
          <p:spPr>
            <a:xfrm rot="-1945571">
              <a:off x="102357" y="2535076"/>
              <a:ext cx="911634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000">
                  <a:solidFill>
                    <a:srgbClr val="800000"/>
                  </a:solidFill>
                  <a:latin typeface="Calibri"/>
                  <a:ea typeface="Calibri"/>
                  <a:cs typeface="Calibri"/>
                  <a:sym typeface="Calibri"/>
                </a:rPr>
                <a:t>Tratamento, Análise e Aprendizado Estatístico de Dados!</a:t>
              </a:r>
              <a:endParaRPr b="1" sz="4000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Dados Analíticos</a:t>
            </a:r>
            <a:endParaRPr/>
          </a:p>
        </p:txBody>
      </p:sp>
      <p:sp>
        <p:nvSpPr>
          <p:cNvPr id="381" name="Google Shape;381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Objetivos dos dados analíticos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Exploração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Descrição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Diagnóstico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Predição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Prescrição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Resultado de imagem para data overwhelming" id="382" name="Google Shape;3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059" y="4712894"/>
            <a:ext cx="5856942" cy="214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Tratamento, Análise e Aprendizado Estatística de Dados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1371600" y="3886200"/>
            <a:ext cx="6400800" cy="782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pt-BR"/>
              <a:t>Carlos E. Mello</a:t>
            </a:r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3460607" y="4567623"/>
            <a:ext cx="2331431" cy="461665"/>
            <a:chOff x="2626839" y="3209524"/>
            <a:chExt cx="2331431" cy="461665"/>
          </a:xfrm>
        </p:grpSpPr>
        <p:pic>
          <p:nvPicPr>
            <p:cNvPr id="102" name="Google Shape;10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6839" y="3277745"/>
              <a:ext cx="365125" cy="36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5"/>
            <p:cNvSpPr txBox="1"/>
            <p:nvPr/>
          </p:nvSpPr>
          <p:spPr>
            <a:xfrm>
              <a:off x="2955597" y="3209524"/>
              <a:ext cx="20026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>
                  <a:solidFill>
                    <a:srgbClr val="7F7F7F"/>
                  </a:solidFill>
                  <a:latin typeface="Avenir"/>
                  <a:ea typeface="Avenir"/>
                  <a:cs typeface="Avenir"/>
                  <a:sym typeface="Avenir"/>
                </a:rPr>
                <a:t>carlosemello</a:t>
              </a:r>
              <a:endParaRPr b="0" sz="32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relacionada" id="388" name="Google Shape;388;p42"/>
          <p:cNvPicPr preferRelativeResize="0"/>
          <p:nvPr/>
        </p:nvPicPr>
        <p:blipFill rotWithShape="1">
          <a:blip r:embed="rId3">
            <a:alphaModFix/>
          </a:blip>
          <a:srcRect b="5449" l="4307" r="3737" t="4648"/>
          <a:stretch/>
        </p:blipFill>
        <p:spPr>
          <a:xfrm>
            <a:off x="6093206" y="4104000"/>
            <a:ext cx="3004362" cy="272579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Exploração</a:t>
            </a:r>
            <a:endParaRPr/>
          </a:p>
        </p:txBody>
      </p:sp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457200" y="1600200"/>
            <a:ext cx="8229600" cy="4918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Análise exploratória de dados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pt-BR" sz="2590"/>
              <a:t>Explorar dados de modo a sugerir hipóteses sobre os fenômenos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pt-BR" sz="2590"/>
              <a:t>Avaliar pressupostos para inferência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pt-BR" sz="2590"/>
              <a:t>Apoiar a escolha de ferramentas e métodos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pt-BR" sz="2590"/>
              <a:t>Avaliar a necessidade de coletar mais dados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Estatística descritiva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Gráficos e tabelas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Esquemas de visualizações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Tabelas dinâmicas</a:t>
            </a:r>
            <a:endParaRPr sz="296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relacionada" id="395" name="Google Shape;395;p43"/>
          <p:cNvPicPr preferRelativeResize="0"/>
          <p:nvPr/>
        </p:nvPicPr>
        <p:blipFill rotWithShape="1">
          <a:blip r:embed="rId3">
            <a:alphaModFix/>
          </a:blip>
          <a:srcRect b="0" l="0" r="6130" t="0"/>
          <a:stretch/>
        </p:blipFill>
        <p:spPr>
          <a:xfrm>
            <a:off x="5152074" y="60255"/>
            <a:ext cx="3862585" cy="308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396" name="Google Shape;39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660" y="326814"/>
            <a:ext cx="2821454" cy="2498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397" name="Google Shape;39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660" y="4135456"/>
            <a:ext cx="2789485" cy="2579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violin plot  python" id="398" name="Google Shape;39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8137" y="4437529"/>
            <a:ext cx="4008664" cy="2277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399" name="Google Shape;399;p43"/>
          <p:cNvPicPr preferRelativeResize="0"/>
          <p:nvPr/>
        </p:nvPicPr>
        <p:blipFill rotWithShape="1">
          <a:blip r:embed="rId7">
            <a:alphaModFix/>
          </a:blip>
          <a:srcRect b="5285" l="0" r="0" t="0"/>
          <a:stretch/>
        </p:blipFill>
        <p:spPr>
          <a:xfrm>
            <a:off x="2402115" y="2261769"/>
            <a:ext cx="2900920" cy="187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Exploração</a:t>
            </a:r>
            <a:endParaRPr/>
          </a:p>
        </p:txBody>
      </p:sp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457200" y="1600200"/>
            <a:ext cx="8229600" cy="493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Identificação de variáveis importantes e descarte de variáveis pouco informativas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Escolha de instâncias representativas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Seleção de amostra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Descobertas de relações entre variáveis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Análise da distribuição de dados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Definição de variáveis auxiliares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Decomposição de variáveis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Transformações e ajustes nos dados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Descrição</a:t>
            </a:r>
            <a:endParaRPr/>
          </a:p>
        </p:txBody>
      </p:sp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457200" y="1600200"/>
            <a:ext cx="8481848" cy="456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descritivos (estatística descritiva)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Analisa dados e eventos passados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Apresenta a principais características dos dados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Busca a sumarização dos dados, criação de indicadores, índices e </a:t>
            </a:r>
            <a:r>
              <a:rPr i="1" lang="pt-BR"/>
              <a:t>scores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Sugere generalizações de dados, estereótipos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Dados gerados a partir de um bom modelo descritivo deverão possuir as mesmas características que os dados reais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Descrição</a:t>
            </a:r>
            <a:endParaRPr/>
          </a:p>
        </p:txBody>
      </p:sp>
      <p:sp>
        <p:nvSpPr>
          <p:cNvPr id="417" name="Google Shape;417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descritivos</a:t>
            </a:r>
            <a:endParaRPr/>
          </a:p>
        </p:txBody>
      </p:sp>
      <p:pic>
        <p:nvPicPr>
          <p:cNvPr descr="Resultado de imagem para data overwhelming" id="418" name="Google Shape;4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2753" y="2456687"/>
            <a:ext cx="4045994" cy="3443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data overwhelming" id="419" name="Google Shape;4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456687"/>
            <a:ext cx="3557032" cy="392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relacionada" id="425" name="Google Shape;4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5225"/>
            <a:ext cx="3813219" cy="2854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426" name="Google Shape;42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101" y="3269236"/>
            <a:ext cx="3777235" cy="3184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427" name="Google Shape;42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5002" y="147437"/>
            <a:ext cx="3699094" cy="30303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428" name="Google Shape;428;p47"/>
          <p:cNvPicPr preferRelativeResize="0"/>
          <p:nvPr/>
        </p:nvPicPr>
        <p:blipFill rotWithShape="1">
          <a:blip r:embed="rId6">
            <a:alphaModFix/>
          </a:blip>
          <a:srcRect b="10159" l="0" r="17063" t="0"/>
          <a:stretch/>
        </p:blipFill>
        <p:spPr>
          <a:xfrm>
            <a:off x="4083874" y="3373823"/>
            <a:ext cx="4927225" cy="318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data overwhelming" id="433" name="Google Shape;4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280" y="1237411"/>
            <a:ext cx="6568943" cy="440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Descrição</a:t>
            </a:r>
            <a:endParaRPr/>
          </a:p>
        </p:txBody>
      </p:sp>
      <p:sp>
        <p:nvSpPr>
          <p:cNvPr id="439" name="Google Shape;439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Definição de estimadores: indicadores, índices, regras, etc.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Suporte à decisão (“tático”)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Monitoramento de processos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Generalização por exemplos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Permite ter uma visão “Big Picture” dos dados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Diagnóstico</a:t>
            </a:r>
            <a:endParaRPr/>
          </a:p>
        </p:txBody>
      </p:sp>
      <p:sp>
        <p:nvSpPr>
          <p:cNvPr id="445" name="Google Shape;445;p50"/>
          <p:cNvSpPr txBox="1"/>
          <p:nvPr>
            <p:ph idx="1" type="body"/>
          </p:nvPr>
        </p:nvSpPr>
        <p:spPr>
          <a:xfrm>
            <a:off x="457200" y="1600200"/>
            <a:ext cx="8481848" cy="456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de diagnósticos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Busca descobrir o porquê dos resultados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Tenta descrever a razão de eventos passados,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Explica o histórico dos dados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Sugere relações de causa e efeito nos dados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Isola variáveis de confusão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731" y="1646391"/>
            <a:ext cx="7147471" cy="424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INTRODUÇÃO À ANÁLISE DE DADOS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pt-BR"/>
              <a:t>Tratamento, Análise e Aprendizado Estatístico de Dados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Diagnóstico</a:t>
            </a:r>
            <a:endParaRPr/>
          </a:p>
        </p:txBody>
      </p:sp>
      <p:sp>
        <p:nvSpPr>
          <p:cNvPr id="457" name="Google Shape;457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Mergulha mais fundo nos dados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Explica as causas dos eventos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Tenta confirmar de hipóteses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Compreender tendências e ciclos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Valida de modelos descritivos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Analisa relações entre modelos e fenômenos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Predição</a:t>
            </a:r>
            <a:endParaRPr/>
          </a:p>
        </p:txBody>
      </p:sp>
      <p:sp>
        <p:nvSpPr>
          <p:cNvPr id="463" name="Google Shape;463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preditivos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Previsão de eventos futuros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Classificar ou prever dados desconhecidos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Automatizar processos e decisões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Resultado de imagem para data overwhelming" id="464" name="Google Shape;46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725" y="3805366"/>
            <a:ext cx="3748817" cy="293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Predição</a:t>
            </a:r>
            <a:endParaRPr/>
          </a:p>
        </p:txBody>
      </p:sp>
      <p:pic>
        <p:nvPicPr>
          <p:cNvPr id="470" name="Google Shape;47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645" y="1213394"/>
            <a:ext cx="3627450" cy="287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0075" y="1417638"/>
            <a:ext cx="2036725" cy="19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1284" y="1611188"/>
            <a:ext cx="3059401" cy="210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9111" y="3898089"/>
            <a:ext cx="7619347" cy="259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Prescrição</a:t>
            </a:r>
            <a:endParaRPr/>
          </a:p>
        </p:txBody>
      </p:sp>
      <p:sp>
        <p:nvSpPr>
          <p:cNvPr id="479" name="Google Shape;479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Modelos analíticos prescritivos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Recomendação de estratégias baseadas em modelos preditivos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Aplicação de relações de “causalidade”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pt-BR"/>
              <a:t>Ações de antecipação, </a:t>
            </a:r>
            <a:br>
              <a:rPr lang="pt-BR"/>
            </a:br>
            <a:r>
              <a:rPr lang="pt-BR"/>
              <a:t>prevenção e mitigação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Resultado de imagem para data overwhelming" id="480" name="Google Shape;48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565" y="3946385"/>
            <a:ext cx="4064435" cy="291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Níveis de maturidade</a:t>
            </a:r>
            <a:endParaRPr/>
          </a:p>
        </p:txBody>
      </p:sp>
      <p:pic>
        <p:nvPicPr>
          <p:cNvPr id="486" name="Google Shape;48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35" y="1957295"/>
            <a:ext cx="8287465" cy="437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Ciência de Dados</a:t>
            </a:r>
            <a:endParaRPr/>
          </a:p>
        </p:txBody>
      </p:sp>
      <p:pic>
        <p:nvPicPr>
          <p:cNvPr id="492" name="Google Shape;49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981" y="1871418"/>
            <a:ext cx="4460990" cy="419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0" y="381000"/>
            <a:ext cx="8102600" cy="60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Ciência de Dados</a:t>
            </a:r>
            <a:endParaRPr/>
          </a:p>
        </p:txBody>
      </p:sp>
      <p:pic>
        <p:nvPicPr>
          <p:cNvPr id="503" name="Google Shape;50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981" y="1871418"/>
            <a:ext cx="4460990" cy="419179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9"/>
          <p:cNvSpPr txBox="1"/>
          <p:nvPr/>
        </p:nvSpPr>
        <p:spPr>
          <a:xfrm>
            <a:off x="1480561" y="1786970"/>
            <a:ext cx="8648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Cálculo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9"/>
          <p:cNvSpPr txBox="1"/>
          <p:nvPr/>
        </p:nvSpPr>
        <p:spPr>
          <a:xfrm>
            <a:off x="457200" y="2297594"/>
            <a:ext cx="18157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Probabilidade e Estatística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9"/>
          <p:cNvSpPr txBox="1"/>
          <p:nvPr/>
        </p:nvSpPr>
        <p:spPr>
          <a:xfrm>
            <a:off x="645031" y="3702500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Álgebra linear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763829" y="4970862"/>
            <a:ext cx="21852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econômicos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9"/>
          <p:cNvSpPr txBox="1"/>
          <p:nvPr/>
        </p:nvSpPr>
        <p:spPr>
          <a:xfrm>
            <a:off x="1042510" y="5545166"/>
            <a:ext cx="21904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Processos de negócio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9"/>
          <p:cNvSpPr txBox="1"/>
          <p:nvPr/>
        </p:nvSpPr>
        <p:spPr>
          <a:xfrm>
            <a:off x="5773390" y="5545166"/>
            <a:ext cx="1151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9"/>
          <p:cNvSpPr txBox="1"/>
          <p:nvPr/>
        </p:nvSpPr>
        <p:spPr>
          <a:xfrm>
            <a:off x="6010230" y="4970862"/>
            <a:ext cx="1447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9"/>
          <p:cNvSpPr txBox="1"/>
          <p:nvPr/>
        </p:nvSpPr>
        <p:spPr>
          <a:xfrm>
            <a:off x="6465405" y="1686752"/>
            <a:ext cx="1210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9"/>
          <p:cNvSpPr txBox="1"/>
          <p:nvPr/>
        </p:nvSpPr>
        <p:spPr>
          <a:xfrm>
            <a:off x="6777200" y="2112928"/>
            <a:ext cx="12351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Otimização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9"/>
          <p:cNvSpPr txBox="1"/>
          <p:nvPr/>
        </p:nvSpPr>
        <p:spPr>
          <a:xfrm>
            <a:off x="7063241" y="2666926"/>
            <a:ext cx="20807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Complexidade de algoritmos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9"/>
          <p:cNvSpPr txBox="1"/>
          <p:nvPr/>
        </p:nvSpPr>
        <p:spPr>
          <a:xfrm>
            <a:off x="6924779" y="350784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Bancos de dados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9"/>
          <p:cNvSpPr txBox="1"/>
          <p:nvPr/>
        </p:nvSpPr>
        <p:spPr>
          <a:xfrm>
            <a:off x="159699" y="3169823"/>
            <a:ext cx="2185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Teoria da informação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"/>
          <p:cNvSpPr txBox="1"/>
          <p:nvPr>
            <p:ph idx="1" type="body"/>
          </p:nvPr>
        </p:nvSpPr>
        <p:spPr>
          <a:xfrm>
            <a:off x="457200" y="2212790"/>
            <a:ext cx="8229600" cy="1985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/>
              <a:t>Ciência de Dados (Dados Analíticos) é a </a:t>
            </a:r>
            <a:r>
              <a:rPr b="1" lang="pt-BR"/>
              <a:t>arte</a:t>
            </a:r>
            <a:r>
              <a:rPr lang="pt-BR"/>
              <a:t>, a </a:t>
            </a:r>
            <a:r>
              <a:rPr b="1" lang="pt-BR"/>
              <a:t>engenharia</a:t>
            </a:r>
            <a:r>
              <a:rPr lang="pt-BR"/>
              <a:t> e a </a:t>
            </a:r>
            <a:r>
              <a:rPr b="1" lang="pt-BR"/>
              <a:t>ciência </a:t>
            </a:r>
            <a:r>
              <a:rPr lang="pt-BR"/>
              <a:t>de se desenvolver </a:t>
            </a:r>
            <a:r>
              <a:rPr b="1" lang="pt-BR"/>
              <a:t>artefatos</a:t>
            </a:r>
            <a:r>
              <a:rPr lang="pt-BR"/>
              <a:t> e gerar </a:t>
            </a:r>
            <a:r>
              <a:rPr b="1" lang="pt-BR"/>
              <a:t>conhecimento</a:t>
            </a:r>
            <a:r>
              <a:rPr lang="pt-BR"/>
              <a:t> a partir de dados.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/>
          <p:nvPr/>
        </p:nvSpPr>
        <p:spPr>
          <a:xfrm>
            <a:off x="1065794" y="2620685"/>
            <a:ext cx="2032000" cy="1927412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Problema real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6" name="Google Shape;526;p61"/>
          <p:cNvSpPr/>
          <p:nvPr/>
        </p:nvSpPr>
        <p:spPr>
          <a:xfrm>
            <a:off x="5873177" y="2620685"/>
            <a:ext cx="2032000" cy="1927412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Artefato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7" name="Google Shape;527;p61"/>
          <p:cNvSpPr/>
          <p:nvPr/>
        </p:nvSpPr>
        <p:spPr>
          <a:xfrm>
            <a:off x="3412566" y="934895"/>
            <a:ext cx="2032000" cy="192741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Teoria</a:t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8" name="Google Shape;528;p61"/>
          <p:cNvSpPr/>
          <p:nvPr/>
        </p:nvSpPr>
        <p:spPr>
          <a:xfrm>
            <a:off x="3406590" y="4320484"/>
            <a:ext cx="2032000" cy="1927412"/>
          </a:xfrm>
          <a:prstGeom prst="ellipse">
            <a:avLst/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Experimento</a:t>
            </a:r>
            <a:endParaRPr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9" name="Google Shape;529;p61"/>
          <p:cNvSpPr/>
          <p:nvPr/>
        </p:nvSpPr>
        <p:spPr>
          <a:xfrm rot="2016996">
            <a:off x="5710475" y="1555879"/>
            <a:ext cx="776941" cy="1195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0" name="Google Shape;530;p61"/>
          <p:cNvSpPr/>
          <p:nvPr/>
        </p:nvSpPr>
        <p:spPr>
          <a:xfrm rot="-2240933">
            <a:off x="2472236" y="1557871"/>
            <a:ext cx="776941" cy="1195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1" name="Google Shape;531;p61"/>
          <p:cNvSpPr/>
          <p:nvPr/>
        </p:nvSpPr>
        <p:spPr>
          <a:xfrm rot="-8602738">
            <a:off x="2475330" y="4272754"/>
            <a:ext cx="776941" cy="1195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2" name="Google Shape;532;p61"/>
          <p:cNvSpPr/>
          <p:nvPr/>
        </p:nvSpPr>
        <p:spPr>
          <a:xfrm rot="8686567">
            <a:off x="5484707" y="4273634"/>
            <a:ext cx="776941" cy="11952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3" name="Google Shape;533;p61"/>
          <p:cNvSpPr txBox="1"/>
          <p:nvPr/>
        </p:nvSpPr>
        <p:spPr>
          <a:xfrm>
            <a:off x="921146" y="504269"/>
            <a:ext cx="160118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Definição de hipóteses sobre os fenômenos em questão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4" name="Google Shape;534;p61"/>
          <p:cNvSpPr txBox="1"/>
          <p:nvPr/>
        </p:nvSpPr>
        <p:spPr>
          <a:xfrm>
            <a:off x="6641322" y="480411"/>
            <a:ext cx="1771855" cy="1754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Projeto para resolver o problema real baseado nas premissas teóricas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5" name="Google Shape;535;p61"/>
          <p:cNvSpPr txBox="1"/>
          <p:nvPr/>
        </p:nvSpPr>
        <p:spPr>
          <a:xfrm>
            <a:off x="6374076" y="5214784"/>
            <a:ext cx="181368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Metodologia experimental de avaliação do artefato e da teoria.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6" name="Google Shape;536;p61"/>
          <p:cNvSpPr txBox="1"/>
          <p:nvPr/>
        </p:nvSpPr>
        <p:spPr>
          <a:xfrm>
            <a:off x="534314" y="4998261"/>
            <a:ext cx="200792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Avaliação dos resultados do artefato sob a perspectiva do problema real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7" name="Google Shape;537;p61"/>
          <p:cNvSpPr txBox="1"/>
          <p:nvPr/>
        </p:nvSpPr>
        <p:spPr>
          <a:xfrm>
            <a:off x="2984243" y="3219434"/>
            <a:ext cx="30302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4F6128"/>
                </a:solidFill>
                <a:latin typeface="Short Stack"/>
                <a:ea typeface="Short Stack"/>
                <a:cs typeface="Short Stack"/>
                <a:sym typeface="Short Stack"/>
              </a:rPr>
              <a:t>Metodologia</a:t>
            </a:r>
            <a:endParaRPr b="1" sz="2800">
              <a:solidFill>
                <a:srgbClr val="4F6128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6059"/>
            <a:ext cx="9144000" cy="628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2"/>
          <p:cNvSpPr txBox="1"/>
          <p:nvPr/>
        </p:nvSpPr>
        <p:spPr>
          <a:xfrm>
            <a:off x="971176" y="1135528"/>
            <a:ext cx="721658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Casos para discussão</a:t>
            </a:r>
            <a:endParaRPr b="1" sz="320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543" name="Google Shape;54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410" y="1980741"/>
            <a:ext cx="4396944" cy="441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Precificação</a:t>
            </a:r>
            <a:endParaRPr/>
          </a:p>
        </p:txBody>
      </p:sp>
      <p:sp>
        <p:nvSpPr>
          <p:cNvPr id="549" name="Google Shape;549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Evitar diminuição de vendas com </a:t>
            </a:r>
            <a:r>
              <a:rPr b="1" lang="pt-BR"/>
              <a:t>política de preços</a:t>
            </a:r>
            <a:r>
              <a:rPr lang="pt-BR"/>
              <a:t> no seu e-commerce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50" name="Google Shape;55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935" y="2852271"/>
            <a:ext cx="2877878" cy="304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Churn</a:t>
            </a:r>
            <a:endParaRPr/>
          </a:p>
        </p:txBody>
      </p:sp>
      <p:sp>
        <p:nvSpPr>
          <p:cNvPr id="556" name="Google Shape;556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Diminuir o “</a:t>
            </a:r>
            <a:r>
              <a:rPr b="1" lang="pt-BR"/>
              <a:t>churn</a:t>
            </a:r>
            <a:r>
              <a:rPr lang="pt-BR"/>
              <a:t>” de clientes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57" name="Google Shape;55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608" y="3302000"/>
            <a:ext cx="5666368" cy="236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Trade</a:t>
            </a:r>
            <a:endParaRPr/>
          </a:p>
        </p:txBody>
      </p:sp>
      <p:sp>
        <p:nvSpPr>
          <p:cNvPr id="563" name="Google Shape;563;p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Obter ganhos com negociação de ações na bolsa de valores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64" name="Google Shape;56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399" y="3270337"/>
            <a:ext cx="4485341" cy="346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Supply Chain</a:t>
            </a:r>
            <a:endParaRPr/>
          </a:p>
        </p:txBody>
      </p:sp>
      <p:sp>
        <p:nvSpPr>
          <p:cNvPr id="570" name="Google Shape;570;p66"/>
          <p:cNvSpPr txBox="1"/>
          <p:nvPr>
            <p:ph idx="1" type="body"/>
          </p:nvPr>
        </p:nvSpPr>
        <p:spPr>
          <a:xfrm>
            <a:off x="457200" y="1600200"/>
            <a:ext cx="8686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Diminuir custos de transporte de abastecimento da fábrica para o distribuidor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71" name="Google Shape;571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>
            <a:off x="4261222" y="5140539"/>
            <a:ext cx="986119" cy="50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 flipH="1">
            <a:off x="1855693" y="5688391"/>
            <a:ext cx="1595718" cy="81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6"/>
          <p:cNvPicPr preferRelativeResize="0"/>
          <p:nvPr/>
        </p:nvPicPr>
        <p:blipFill rotWithShape="1">
          <a:blip r:embed="rId4">
            <a:alphaModFix/>
          </a:blip>
          <a:srcRect b="25240" l="0" r="0" t="5281"/>
          <a:stretch/>
        </p:blipFill>
        <p:spPr>
          <a:xfrm>
            <a:off x="5465982" y="2883647"/>
            <a:ext cx="3678017" cy="275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>
            <a:off x="2734235" y="5140539"/>
            <a:ext cx="986119" cy="50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>
            <a:off x="869575" y="5140539"/>
            <a:ext cx="986119" cy="50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6"/>
          <p:cNvPicPr preferRelativeResize="0"/>
          <p:nvPr/>
        </p:nvPicPr>
        <p:blipFill rotWithShape="1">
          <a:blip r:embed="rId3">
            <a:alphaModFix/>
          </a:blip>
          <a:srcRect b="19587" l="0" r="0" t="14124"/>
          <a:stretch/>
        </p:blipFill>
        <p:spPr>
          <a:xfrm flipH="1">
            <a:off x="4668123" y="5721263"/>
            <a:ext cx="1595718" cy="81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Agendamento</a:t>
            </a:r>
            <a:endParaRPr/>
          </a:p>
        </p:txBody>
      </p:sp>
      <p:sp>
        <p:nvSpPr>
          <p:cNvPr id="582" name="Google Shape;582;p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/>
              <a:t>Evitar perda de receita com “</a:t>
            </a:r>
            <a:r>
              <a:rPr b="1" lang="pt-BR"/>
              <a:t>no-show</a:t>
            </a:r>
            <a:r>
              <a:rPr lang="pt-BR"/>
              <a:t>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583" name="Google Shape;58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788" y="2590800"/>
            <a:ext cx="3708400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2177" y="4495800"/>
            <a:ext cx="37973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8"/>
          <p:cNvPicPr preferRelativeResize="0"/>
          <p:nvPr/>
        </p:nvPicPr>
        <p:blipFill rotWithShape="1">
          <a:blip r:embed="rId3">
            <a:alphaModFix/>
          </a:blip>
          <a:srcRect b="12763" l="0" r="0" t="0"/>
          <a:stretch/>
        </p:blipFill>
        <p:spPr>
          <a:xfrm>
            <a:off x="1851558" y="1521879"/>
            <a:ext cx="5439736" cy="381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/>
              <a:t>ATÉ A PRÓXIMA!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0469" y="3117225"/>
            <a:ext cx="5016500" cy="3324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457200" y="2183481"/>
            <a:ext cx="4385135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que analisar dados?!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1672276" y="3964784"/>
            <a:ext cx="15634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Decidir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57200" y="4524793"/>
            <a:ext cx="15090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127173" y="5521051"/>
            <a:ext cx="18660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076882" y="4912055"/>
            <a:ext cx="17528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16718" y="3349811"/>
            <a:ext cx="22754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Compreender algo?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457200" y="2183481"/>
            <a:ext cx="332555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são dados?!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0918" y="4562287"/>
            <a:ext cx="3810000" cy="2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2631984" y="3427504"/>
            <a:ext cx="16916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números?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1009987" y="4124683"/>
            <a:ext cx="13483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letras?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2360965" y="5120941"/>
            <a:ext cx="157627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gráficos?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3585904" y="4287537"/>
            <a:ext cx="15214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tabelas?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457200" y="2236350"/>
            <a:ext cx="422142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obtemos dados?!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10145" l="0" r="0" t="0"/>
          <a:stretch/>
        </p:blipFill>
        <p:spPr>
          <a:xfrm>
            <a:off x="3929531" y="3825474"/>
            <a:ext cx="5094941" cy="2853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2161174" y="3401456"/>
            <a:ext cx="21078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Bancos de Dados?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606576" y="4298628"/>
            <a:ext cx="12333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Crawling?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530084" y="5358635"/>
            <a:ext cx="15310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Experiência?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2659410" y="4498683"/>
            <a:ext cx="12386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Pesquisa?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17638"/>
            <a:ext cx="3190688" cy="47313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4252259" y="1523670"/>
            <a:ext cx="2948043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Medir é preciso.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